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Default Extension="pdf" ContentType="application/pd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139" r:id="rId2"/>
    <p:sldId id="1074" r:id="rId3"/>
    <p:sldId id="1085" r:id="rId4"/>
    <p:sldId id="1125" r:id="rId5"/>
    <p:sldId id="1128" r:id="rId6"/>
    <p:sldId id="1129" r:id="rId7"/>
    <p:sldId id="1142" r:id="rId8"/>
    <p:sldId id="1140" r:id="rId9"/>
    <p:sldId id="1130" r:id="rId10"/>
    <p:sldId id="1131" r:id="rId11"/>
    <p:sldId id="1132" r:id="rId12"/>
    <p:sldId id="1143" r:id="rId13"/>
    <p:sldId id="1141" r:id="rId14"/>
    <p:sldId id="1133" r:id="rId15"/>
    <p:sldId id="1134" r:id="rId16"/>
    <p:sldId id="1127" r:id="rId17"/>
    <p:sldId id="1135" r:id="rId18"/>
    <p:sldId id="1136" r:id="rId19"/>
    <p:sldId id="1137" r:id="rId20"/>
    <p:sldId id="1138" r:id="rId21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clrMode="bw" scaleToFitPaper="1"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594" autoAdjust="0"/>
    <p:restoredTop sz="94660" autoAdjust="0"/>
  </p:normalViewPr>
  <p:slideViewPr>
    <p:cSldViewPr>
      <p:cViewPr varScale="1">
        <p:scale>
          <a:sx n="79" d="100"/>
          <a:sy n="79" d="100"/>
        </p:scale>
        <p:origin x="-120" y="-584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7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7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0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1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7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7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6" y="6690856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4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2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2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5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9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3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5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2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0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97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#5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Programming Paradigms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rgbClr val="FFFF00"/>
                </a:solidFill>
              </a:rPr>
              <a:t>Your Typing Style Can Give You Away…</a:t>
            </a:r>
            <a:endParaRPr lang="en-US" sz="4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2" y="4264742"/>
            <a:ext cx="60197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30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Researchers have used a mechanical “intelligent keyboard” that records the force and time between keys to determine who is typing with high accuracy.  Could prevent a hacker who gets your password from using the computer!</a:t>
            </a: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3657600" y="7620000"/>
            <a:ext cx="10972800" cy="56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57" tIns="65298" rIns="130595" bIns="65298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>
                <a:latin typeface="Courier" pitchFamily="-1" charset="0"/>
                <a:ea typeface="Courier" pitchFamily="-1" charset="0"/>
                <a:cs typeface="Courier" pitchFamily="-1" charset="0"/>
              </a:rPr>
              <a:t>www.news.gatech.edu/2015/01/22/self-powered-intelligent-keyboard-could-provide-new-layer-security</a:t>
            </a:r>
          </a:p>
        </p:txBody>
      </p:sp>
      <p:sp>
        <p:nvSpPr>
          <p:cNvPr id="54" name="Oval 53"/>
          <p:cNvSpPr/>
          <p:nvPr/>
        </p:nvSpPr>
        <p:spPr>
          <a:xfrm>
            <a:off x="9677400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010866" y="4386667"/>
            <a:ext cx="4232511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562" y="419108"/>
            <a:ext cx="2218482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4" y="0"/>
            <a:ext cx="3665134" cy="1524000"/>
            <a:chOff x="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152400" y="0"/>
              <a:ext cx="3352800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3665135" cy="123989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Sr Lecturer SOE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Example: SketchPad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400800"/>
          </a:xfrm>
        </p:spPr>
        <p:txBody>
          <a:bodyPr/>
          <a:lstStyle/>
          <a:p>
            <a:r>
              <a:rPr lang="en-US" sz="3200"/>
              <a:t>Dr. Ivan Sutherland</a:t>
            </a:r>
          </a:p>
          <a:p>
            <a:pPr lvl="1"/>
            <a:r>
              <a:rPr lang="en-US" sz="2800"/>
              <a:t>“Father of Computer Graphics”</a:t>
            </a:r>
          </a:p>
          <a:p>
            <a:pPr lvl="1"/>
            <a:r>
              <a:rPr lang="en-US" sz="2800"/>
              <a:t>1988 Turing Award</a:t>
            </a:r>
            <a:br>
              <a:rPr lang="en-US" sz="2800"/>
            </a:br>
            <a:r>
              <a:rPr lang="en-US" sz="2800"/>
              <a:t>(“Nobel prize” for CS)</a:t>
            </a:r>
          </a:p>
          <a:p>
            <a:pPr lvl="1"/>
            <a:r>
              <a:rPr lang="en-US" sz="2800"/>
              <a:t>Wrote Sketchpad for his foundational 1963 thesis </a:t>
            </a:r>
          </a:p>
          <a:p>
            <a:r>
              <a:rPr lang="en-US" sz="3200"/>
              <a:t>The most impressive software ever written</a:t>
            </a:r>
          </a:p>
          <a:p>
            <a:r>
              <a:rPr lang="en-US" sz="3200"/>
              <a:t>First…</a:t>
            </a:r>
          </a:p>
          <a:p>
            <a:pPr lvl="1"/>
            <a:r>
              <a:rPr lang="en-US" sz="2800"/>
              <a:t>Object-oriented system</a:t>
            </a:r>
          </a:p>
          <a:p>
            <a:pPr lvl="1"/>
            <a:r>
              <a:rPr lang="en-US" sz="2800"/>
              <a:t>Graphical user interface</a:t>
            </a:r>
          </a:p>
          <a:p>
            <a:pPr lvl="1"/>
            <a:r>
              <a:rPr lang="en-US" sz="2800"/>
              <a:t>non-procedural language</a:t>
            </a:r>
          </a:p>
        </p:txBody>
      </p:sp>
      <p:pic>
        <p:nvPicPr>
          <p:cNvPr id="5" name="Content Placeholder 7" descr="Sketchpad-Apple.jpg"/>
          <p:cNvPicPr>
            <a:picLocks noChangeAspect="1"/>
          </p:cNvPicPr>
          <p:nvPr/>
        </p:nvPicPr>
        <p:blipFill>
          <a:blip r:embed="rId2"/>
          <a:srcRect t="-45139" b="-45139"/>
          <a:stretch>
            <a:fillRect/>
          </a:stretch>
        </p:blipFill>
        <p:spPr bwMode="auto">
          <a:xfrm>
            <a:off x="9372600" y="2971800"/>
            <a:ext cx="4343400" cy="570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Ivan_Sutherland_at_CH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1371600"/>
            <a:ext cx="1988344" cy="26700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201400" y="1676400"/>
            <a:ext cx="266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Spent the past</a:t>
            </a:r>
            <a:br>
              <a:rPr lang="en-US" sz="2400">
                <a:solidFill>
                  <a:schemeClr val="tx1"/>
                </a:solidFill>
                <a:latin typeface="18 VAG Rounded Thin   55390"/>
              </a:rPr>
            </a:br>
            <a:r>
              <a:rPr lang="en-US" sz="2400">
                <a:solidFill>
                  <a:schemeClr val="tx1"/>
                </a:solidFill>
                <a:latin typeface="18 VAG Rounded Thin   55390"/>
              </a:rPr>
              <a:t>few years doing</a:t>
            </a:r>
            <a:br>
              <a:rPr lang="en-US" sz="2400">
                <a:solidFill>
                  <a:schemeClr val="tx1"/>
                </a:solidFill>
                <a:latin typeface="18 VAG Rounded Thin   55390"/>
              </a:rPr>
            </a:br>
            <a:r>
              <a:rPr lang="en-US" sz="2400">
                <a:solidFill>
                  <a:schemeClr val="tx1"/>
                </a:solidFill>
                <a:latin typeface="18 VAG Rounded Thin   55390"/>
              </a:rPr>
              <a:t>research @ Berkeley</a:t>
            </a:r>
            <a:br>
              <a:rPr lang="en-US" sz="2400">
                <a:solidFill>
                  <a:schemeClr val="tx1"/>
                </a:solidFill>
                <a:latin typeface="18 VAG Rounded Thin   55390"/>
              </a:rPr>
            </a:br>
            <a:r>
              <a:rPr lang="en-US" sz="2400">
                <a:solidFill>
                  <a:schemeClr val="tx1"/>
                </a:solidFill>
                <a:latin typeface="18 VAG Rounded Thin   55390"/>
              </a:rPr>
              <a:t>in EECS dept!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29200" y="0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en.wikipedia.org/wiki/Sketchpad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in</a:t>
            </a:r>
          </a:p>
        </p:txBody>
      </p:sp>
      <p:pic>
        <p:nvPicPr>
          <p:cNvPr id="4" name="Content Placeholder 6" descr="new counter.gif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012" y="1447800"/>
            <a:ext cx="3769188" cy="2555074"/>
          </a:xfrm>
        </p:spPr>
      </p:pic>
      <p:pic>
        <p:nvPicPr>
          <p:cNvPr id="5" name="Content Placeholder 7" descr="counter instanti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2939" y="4114800"/>
            <a:ext cx="3851734" cy="32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0-09-15 at 4.54.1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78" y="1752600"/>
            <a:ext cx="6167109" cy="762000"/>
          </a:xfrm>
          <a:prstGeom prst="rect">
            <a:avLst/>
          </a:prstGeom>
        </p:spPr>
      </p:pic>
      <p:pic>
        <p:nvPicPr>
          <p:cNvPr id="8" name="Picture 7" descr="Alonzo3D no shad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2595792"/>
            <a:ext cx="3200400" cy="3805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921" y="6705601"/>
            <a:ext cx="4281808" cy="683414"/>
          </a:xfrm>
          <a:prstGeom prst="rect">
            <a:avLst/>
          </a:prstGeom>
        </p:spPr>
      </p:pic>
      <p:pic>
        <p:nvPicPr>
          <p:cNvPr id="10" name="Picture 9" descr="snap-logo-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37644"/>
            <a:ext cx="1763949" cy="971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/>
              <a:t>(Cal) Which of the following is true?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10287000" cy="5715000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/>
              <a:t>Objects can only </a:t>
            </a:r>
            <a:r>
              <a:rPr lang="en-US" u="sng"/>
              <a:t>delete</a:t>
            </a:r>
            <a:r>
              <a:rPr lang="en-US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Objects can only </a:t>
            </a:r>
            <a:r>
              <a:rPr lang="en-US" u="sng"/>
              <a:t>contain</a:t>
            </a:r>
            <a:r>
              <a:rPr lang="en-US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Objects can </a:t>
            </a:r>
            <a:r>
              <a:rPr lang="en-US" u="sng"/>
              <a:t>both</a:t>
            </a:r>
            <a:r>
              <a:rPr lang="en-US"/>
              <a:t> delete and contain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Objects can </a:t>
            </a:r>
            <a:r>
              <a:rPr lang="en-US" u="sng"/>
              <a:t>neither</a:t>
            </a:r>
            <a:r>
              <a:rPr lang="en-US"/>
              <a:t> delete or contain other objects, they can only send messages to them.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353800" y="5118894"/>
            <a:ext cx="2967884" cy="270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562600" cy="6477000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u="sng" dirty="0"/>
              <a:t>what</a:t>
            </a:r>
            <a:r>
              <a:rPr lang="en-US" sz="3200" dirty="0"/>
              <a:t> computation desired without specifying </a:t>
            </a:r>
            <a:r>
              <a:rPr lang="en-US" sz="3200" u="sng" dirty="0"/>
              <a:t>how</a:t>
            </a:r>
            <a:r>
              <a:rPr lang="en-US" sz="3200" dirty="0"/>
              <a:t> it carries it out</a:t>
            </a:r>
          </a:p>
          <a:p>
            <a:pPr lvl="1"/>
            <a:r>
              <a:rPr lang="en-US" sz="2800" dirty="0"/>
              <a:t>Often a series of assertions and queries</a:t>
            </a:r>
          </a:p>
          <a:p>
            <a:pPr lvl="1"/>
            <a:r>
              <a:rPr lang="en-US" sz="2800" dirty="0"/>
              <a:t>Feels like magic!</a:t>
            </a:r>
          </a:p>
          <a:p>
            <a:r>
              <a:rPr lang="en-US" sz="3200" dirty="0"/>
              <a:t>Sub-categories</a:t>
            </a:r>
          </a:p>
          <a:p>
            <a:pPr lvl="1"/>
            <a:r>
              <a:rPr lang="en-US" sz="2800" dirty="0"/>
              <a:t>Logic</a:t>
            </a:r>
          </a:p>
          <a:p>
            <a:pPr lvl="1"/>
            <a:r>
              <a:rPr lang="en-US" sz="2800" dirty="0"/>
              <a:t>Constraint</a:t>
            </a:r>
          </a:p>
          <a:p>
            <a:pPr lvl="2"/>
            <a:r>
              <a:rPr lang="en-US" sz="2400" dirty="0"/>
              <a:t>We saw in Sketchpad!</a:t>
            </a:r>
          </a:p>
          <a:p>
            <a:r>
              <a:rPr lang="en-US" sz="3200" dirty="0" smtClean="0"/>
              <a:t>Example: </a:t>
            </a:r>
            <a:r>
              <a:rPr lang="en-US" sz="3200" dirty="0"/>
              <a:t>Prolog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0"/>
            <a:ext cx="1013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en.wikipedia.org/wiki/Declarative_programming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1200" y="1371600"/>
            <a:ext cx="434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Thatnks to Anders Hejlsberg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“The Future of C#” @ PDC2008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channel9.msdn.com/pdc2008/TL16/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372600" y="5100935"/>
            <a:ext cx="441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8651082" y="4225429"/>
            <a:ext cx="22082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06000" y="3348335"/>
            <a:ext cx="3657600" cy="1447800"/>
          </a:xfrm>
          <a:prstGeom prst="straightConnector1">
            <a:avLst/>
          </a:prstGeom>
          <a:ln w="76200" cap="rnd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06000" y="3119735"/>
            <a:ext cx="3581400" cy="1600200"/>
          </a:xfrm>
          <a:prstGeom prst="straightConnector1">
            <a:avLst/>
          </a:prstGeom>
          <a:ln w="76200" cap="rnd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801600" y="2819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18 VAG Rounded Thin   55390"/>
              </a:rPr>
              <a:t>What</a:t>
            </a:r>
            <a:endParaRPr lang="en-US" sz="200" b="1">
              <a:latin typeface="18 VAG Rounded Thin   55390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877800" y="3962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  <a:latin typeface="18 VAG Rounded Thin   55390"/>
              </a:rPr>
              <a:t>How</a:t>
            </a:r>
            <a:endParaRPr lang="en-US" sz="200" b="1">
              <a:solidFill>
                <a:schemeClr val="accent2"/>
              </a:solidFill>
              <a:latin typeface="18 VAG Rounded Thin   55390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9800" y="51771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</a:rPr>
              <a:t>Imperative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115800" y="51771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/>
                </a:solidFill>
                <a:latin typeface="18 VAG Rounded Thin   55390"/>
              </a:rPr>
              <a:t>Declarative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324600"/>
          </a:xfrm>
        </p:spPr>
        <p:txBody>
          <a:bodyPr/>
          <a:lstStyle/>
          <a:p>
            <a:r>
              <a:rPr lang="en-US" sz="3100"/>
              <a:t>Five schoolgirls sat for an examination. Their parents – so they thought – showed an undue degree of interest in the result.  They therefore agreed that, in writing home about the examination, </a:t>
            </a:r>
            <a:r>
              <a:rPr lang="en-US" sz="3100">
                <a:solidFill>
                  <a:srgbClr val="FFFF00"/>
                </a:solidFill>
              </a:rPr>
              <a:t>each girl should make one true statement and one untrue one</a:t>
            </a:r>
            <a:r>
              <a:rPr lang="en-US" sz="3100"/>
              <a:t>. The following are the relevant passages from their letters: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9144000" y="1219200"/>
            <a:ext cx="4038600" cy="53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Betty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Kitty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Ethel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on top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Joan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Joan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Ethel was last</a:t>
            </a: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Kitty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came out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Mary was only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Mary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Betty was 1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</a:t>
            </a:r>
          </a:p>
        </p:txBody>
      </p:sp>
      <p:pic>
        <p:nvPicPr>
          <p:cNvPr id="9" name="Picture 8" descr="Screen shot 2010-09-15 at 4.33.54 AM.png"/>
          <p:cNvPicPr>
            <a:picLocks noChangeAspect="1"/>
          </p:cNvPicPr>
          <p:nvPr/>
        </p:nvPicPr>
        <p:blipFill>
          <a:blip r:embed="rId2"/>
          <a:srcRect b="1303"/>
          <a:stretch>
            <a:fillRect/>
          </a:stretch>
        </p:blipFill>
        <p:spPr>
          <a:xfrm>
            <a:off x="12369800" y="2542735"/>
            <a:ext cx="1270000" cy="1269725"/>
          </a:xfrm>
          <a:prstGeom prst="rect">
            <a:avLst/>
          </a:prstGeom>
        </p:spPr>
      </p:pic>
      <p:pic>
        <p:nvPicPr>
          <p:cNvPr id="10" name="Picture 9" descr="Alonzo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542" y="4127500"/>
            <a:ext cx="1616658" cy="1587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Languages are Hybrids!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400800"/>
          </a:xfrm>
        </p:spPr>
        <p:txBody>
          <a:bodyPr/>
          <a:lstStyle/>
          <a:p>
            <a:r>
              <a:rPr lang="en-US" sz="3200"/>
              <a:t>This makes it hard to teach to students, because most languages have facets of several paradigms!</a:t>
            </a:r>
          </a:p>
          <a:p>
            <a:pPr lvl="1"/>
            <a:r>
              <a:rPr lang="en-US" sz="2800"/>
              <a:t>Called “Multi-paradigm” languages</a:t>
            </a:r>
          </a:p>
          <a:p>
            <a:pPr lvl="1"/>
            <a:r>
              <a:rPr lang="en-US" sz="2800"/>
              <a:t>Scratch, BYOB, Snap</a:t>
            </a:r>
            <a:r>
              <a:rPr lang="en-US" sz="2800" i="1"/>
              <a:t>!</a:t>
            </a:r>
            <a:r>
              <a:rPr lang="en-US" sz="2800"/>
              <a:t> too</a:t>
            </a:r>
          </a:p>
          <a:p>
            <a:r>
              <a:rPr lang="en-US" sz="3200"/>
              <a:t>It’s like giving someone a juice drink (with many fruit in it) and asking to taste just one fruit!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-39597" r="-39597"/>
          <a:stretch>
            <a:fillRect/>
          </a:stretch>
        </p:blipFill>
        <p:spPr bwMode="auto">
          <a:xfrm>
            <a:off x="9486224" y="1582104"/>
            <a:ext cx="4537794" cy="596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/>
              <a:t>(Cal) Of 4 paradigms, what’s the </a:t>
            </a:r>
            <a:r>
              <a:rPr lang="en-US" sz="4800" i="1"/>
              <a:t>most </a:t>
            </a:r>
            <a:r>
              <a:rPr lang="en-US" sz="4800"/>
              <a:t>powerful?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4038600" cy="5305864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/>
              <a:t>Functional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Imperative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OOP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Declarative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All equally powerful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125200" y="16002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4779"/>
          <a:stretch>
            <a:fillRect/>
          </a:stretch>
        </p:blipFill>
        <p:spPr>
          <a:xfrm>
            <a:off x="5943600" y="3048000"/>
            <a:ext cx="7499685" cy="5181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 descr="turingMachine.gif"/>
          <p:cNvPicPr>
            <a:picLocks noChangeAspect="1"/>
          </p:cNvPicPr>
          <p:nvPr/>
        </p:nvPicPr>
        <p:blipFill>
          <a:blip r:embed="rId2"/>
          <a:srcRect t="-45889" b="-45889"/>
          <a:stretch>
            <a:fillRect/>
          </a:stretch>
        </p:blipFill>
        <p:spPr bwMode="auto">
          <a:xfrm>
            <a:off x="9723390" y="180536"/>
            <a:ext cx="3806600" cy="500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Completeness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867400" cy="6400800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u="sng" dirty="0"/>
              <a:t>Turing Machine</a:t>
            </a:r>
            <a:r>
              <a:rPr lang="en-US" sz="2800" dirty="0"/>
              <a:t> has an infinite tape of 1s and 0s and instructions that say whether to move the tape left, right, read, or write it</a:t>
            </a:r>
          </a:p>
          <a:p>
            <a:pPr lvl="1"/>
            <a:r>
              <a:rPr lang="en-US" sz="2000" dirty="0"/>
              <a:t>Can simulate any computer algorithm!</a:t>
            </a:r>
          </a:p>
          <a:p>
            <a:r>
              <a:rPr lang="en-US" sz="2800" dirty="0"/>
              <a:t>A </a:t>
            </a:r>
            <a:r>
              <a:rPr lang="en-US" sz="2800" u="sng" dirty="0"/>
              <a:t>Universal Turing Machine</a:t>
            </a:r>
            <a:r>
              <a:rPr lang="en-US" sz="2800" dirty="0"/>
              <a:t> is one that can simulate a Turing machine on any input</a:t>
            </a:r>
          </a:p>
          <a:p>
            <a:r>
              <a:rPr lang="en-US" sz="2800" dirty="0"/>
              <a:t>A language is considered </a:t>
            </a:r>
            <a:r>
              <a:rPr lang="en-US" sz="2800" u="sng" dirty="0"/>
              <a:t>Turing Complete</a:t>
            </a:r>
            <a:r>
              <a:rPr lang="en-US" sz="2800" dirty="0"/>
              <a:t> if it can simulate a </a:t>
            </a:r>
            <a:r>
              <a:rPr lang="en-US" sz="2800" u="sng" dirty="0"/>
              <a:t>Universal Turing Machine</a:t>
            </a:r>
          </a:p>
          <a:p>
            <a:pPr lvl="1"/>
            <a:r>
              <a:rPr lang="en-US" sz="2000" dirty="0"/>
              <a:t>A way to decide that one programming language or paradigm is just as powerful as another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0" y="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Turing_completeness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ironphoenix.org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tril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/tm/</a:t>
            </a:r>
          </a:p>
        </p:txBody>
      </p:sp>
      <p:pic>
        <p:nvPicPr>
          <p:cNvPr id="7" name="Picture 6" descr="candy_button_pa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748" y="4495800"/>
            <a:ext cx="4057054" cy="25039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44625" y="3974012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Turing Machine by Tom Dunne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20200" y="6991290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Xkcd comic “Candy Button Paper”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Remember the Paradigms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73674" y="1191230"/>
            <a:ext cx="5470325" cy="5590569"/>
          </a:xfrm>
        </p:spPr>
        <p:txBody>
          <a:bodyPr/>
          <a:lstStyle/>
          <a:p>
            <a:r>
              <a:rPr lang="en-US" sz="3600"/>
              <a:t>Functional</a:t>
            </a:r>
          </a:p>
          <a:p>
            <a:pPr lvl="1"/>
            <a:r>
              <a:rPr lang="en-US" sz="3200"/>
              <a:t>Evaluate an expression and use the resulting value for something</a:t>
            </a:r>
            <a:br>
              <a:rPr lang="en-US" sz="3200"/>
            </a:br>
            <a:endParaRPr lang="en-US" sz="3200"/>
          </a:p>
          <a:p>
            <a:pPr lvl="1"/>
            <a:r>
              <a:rPr lang="en-US" sz="3200"/>
              <a:t/>
            </a:r>
            <a:br>
              <a:rPr lang="en-US" sz="3200"/>
            </a:br>
            <a:endParaRPr lang="en-US" sz="3200"/>
          </a:p>
          <a:p>
            <a:r>
              <a:rPr lang="en-US" sz="3600"/>
              <a:t>Imperative	</a:t>
            </a:r>
          </a:p>
          <a:p>
            <a:pPr lvl="1"/>
            <a:r>
              <a:rPr lang="en-US" sz="3200"/>
              <a:t>First </a:t>
            </a:r>
            <a:r>
              <a:rPr lang="en-US" sz="3200" i="1"/>
              <a:t>do this</a:t>
            </a:r>
            <a:r>
              <a:rPr lang="en-US" sz="3200"/>
              <a:t> </a:t>
            </a:r>
            <a:br>
              <a:rPr lang="en-US" sz="3200"/>
            </a:br>
            <a:r>
              <a:rPr lang="en-US" sz="3200"/>
              <a:t>and next </a:t>
            </a:r>
            <a:r>
              <a:rPr lang="en-US" sz="3200" i="1"/>
              <a:t>do that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9144000" y="1219200"/>
            <a:ext cx="4876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Object-oriented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Send messages between objects to simulate the temporal evolution of a set of real world phenomena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Declarative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Answer a question via search for a solution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57600" y="6781800"/>
            <a:ext cx="1028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www.cs.aau.dk/~normark/prog3-03/html/notes/paradigms_themes-paradigm-overview-section.html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97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#4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Creativity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rgbClr val="FFFF00"/>
                </a:solidFill>
              </a:rPr>
              <a:t>Your Coding Style Can Give You Away…</a:t>
            </a:r>
            <a:endParaRPr lang="en-US" sz="4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2" y="4264742"/>
            <a:ext cx="60197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30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Researchers have discovered “Code Stylometry”, which “uses natural language processing and machine learning” to determine the author of code based on their code style.  Could de-anonymize malicious code, and resolve plagiarism. </a:t>
            </a: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3657600" y="75438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57" tIns="65298" rIns="130595" bIns="65298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500" b="1">
                <a:latin typeface="Courier" pitchFamily="-1" charset="0"/>
                <a:ea typeface="Courier" pitchFamily="-1" charset="0"/>
                <a:cs typeface="Courier" pitchFamily="-1" charset="0"/>
              </a:rPr>
              <a:t>www.itworld.com/article/2876179/csi-computer-science-your-coding-style-can-give-you-away.html</a:t>
            </a:r>
          </a:p>
        </p:txBody>
      </p:sp>
      <p:sp>
        <p:nvSpPr>
          <p:cNvPr id="54" name="Oval 53"/>
          <p:cNvSpPr/>
          <p:nvPr/>
        </p:nvSpPr>
        <p:spPr>
          <a:xfrm>
            <a:off x="9677400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010866" y="4386667"/>
            <a:ext cx="4232511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562" y="419108"/>
            <a:ext cx="2218482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4" y="0"/>
            <a:ext cx="3665134" cy="1524000"/>
            <a:chOff x="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152400" y="0"/>
              <a:ext cx="3352800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3665135" cy="123989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Sr Lecturer SOE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sz="half" idx="1"/>
          </p:nvPr>
        </p:nvSpPr>
        <p:spPr>
          <a:xfrm>
            <a:off x="3657599" y="1219200"/>
            <a:ext cx="5489163" cy="6546166"/>
          </a:xfrm>
        </p:spPr>
        <p:txBody>
          <a:bodyPr/>
          <a:lstStyle/>
          <a:p>
            <a:r>
              <a:rPr lang="en-US" sz="2800" dirty="0" smtClean="0"/>
              <a:t>Each paradigm has its  unique benefits</a:t>
            </a:r>
          </a:p>
          <a:p>
            <a:pPr lvl="1"/>
            <a:r>
              <a:rPr lang="en-US" sz="2400" dirty="0" smtClean="0"/>
              <a:t>If a language is Turing complete, it is equally powerful</a:t>
            </a:r>
          </a:p>
          <a:p>
            <a:pPr lvl="1"/>
            <a:r>
              <a:rPr lang="en-US" sz="2400" dirty="0" smtClean="0"/>
              <a:t>Paradigms vary in efficiency, scalability, overhead, fun, “how” vs “what” to specify, etc.</a:t>
            </a:r>
            <a:endParaRPr lang="en-US" sz="2400" dirty="0"/>
          </a:p>
          <a:p>
            <a:r>
              <a:rPr lang="en-US" sz="2800" dirty="0" smtClean="0"/>
              <a:t>Modern languages usually take the best from all</a:t>
            </a:r>
          </a:p>
          <a:p>
            <a:pPr lvl="1"/>
            <a:r>
              <a:rPr lang="en-US" sz="2400" dirty="0" smtClean="0"/>
              <a:t>E.g., Snap!</a:t>
            </a:r>
          </a:p>
          <a:p>
            <a:pPr lvl="2"/>
            <a:r>
              <a:rPr lang="en-US" sz="2000" dirty="0" smtClean="0"/>
              <a:t>Can be functional</a:t>
            </a:r>
          </a:p>
          <a:p>
            <a:pPr lvl="2"/>
            <a:r>
              <a:rPr lang="en-US" sz="2000" dirty="0" smtClean="0"/>
              <a:t>Can be imperative</a:t>
            </a:r>
          </a:p>
          <a:p>
            <a:pPr lvl="2"/>
            <a:r>
              <a:rPr lang="en-US" sz="2000" dirty="0" smtClean="0"/>
              <a:t>Can be object-oriented</a:t>
            </a:r>
          </a:p>
          <a:p>
            <a:pPr lvl="2"/>
            <a:r>
              <a:rPr lang="en-US" sz="2000" dirty="0" smtClean="0"/>
              <a:t>Can be declarative</a:t>
            </a:r>
          </a:p>
        </p:txBody>
      </p:sp>
      <p:pic>
        <p:nvPicPr>
          <p:cNvPr id="6" name="Content Placeholder 7" descr="jean_sammet_book.jpg"/>
          <p:cNvPicPr>
            <a:picLocks noChangeAspect="1"/>
          </p:cNvPicPr>
          <p:nvPr/>
        </p:nvPicPr>
        <p:blipFill>
          <a:blip r:embed="rId2"/>
          <a:srcRect l="-5950" r="-5950"/>
          <a:stretch>
            <a:fillRect/>
          </a:stretch>
        </p:blipFill>
        <p:spPr bwMode="auto">
          <a:xfrm>
            <a:off x="9448800" y="1600200"/>
            <a:ext cx="4267200" cy="560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Programming Paradigms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Programming Paradigms?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248400"/>
          </a:xfrm>
        </p:spPr>
        <p:txBody>
          <a:bodyPr/>
          <a:lstStyle/>
          <a:p>
            <a:r>
              <a:rPr lang="en-US" sz="3200"/>
              <a:t>“The concepts and abstractions used to represent the elements of a program (e.g., objects, functions, variables, constraints, etc.) and the steps that compose a computation (assignation, evaluation, continuations, data flows, etc.).”</a:t>
            </a:r>
          </a:p>
          <a:p>
            <a:r>
              <a:rPr lang="en-US" sz="3200"/>
              <a:t>Or, a way to </a:t>
            </a:r>
            <a:r>
              <a:rPr lang="en-US" sz="3200">
                <a:solidFill>
                  <a:srgbClr val="FFFF00"/>
                </a:solidFill>
              </a:rPr>
              <a:t>classify the style </a:t>
            </a:r>
            <a:r>
              <a:rPr lang="en-US" sz="3200"/>
              <a:t>of programming.</a:t>
            </a:r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142" t="9388" r="7629" b="9388"/>
              <a:stretch>
                <a:fillRect/>
              </a:stretch>
            </p:blipFill>
          </mc:Choice>
          <mc:Fallback>
            <p:blipFill>
              <a:blip r:embed="rId3"/>
              <a:srcRect l="6142" t="9388" r="7629" b="9388"/>
              <a:stretch>
                <a:fillRect/>
              </a:stretch>
            </p:blipFill>
          </mc:Fallback>
        </mc:AlternateContent>
        <p:spPr bwMode="auto">
          <a:xfrm>
            <a:off x="9448800" y="1981200"/>
            <a:ext cx="441960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Oval 5"/>
          <p:cNvSpPr/>
          <p:nvPr/>
        </p:nvSpPr>
        <p:spPr>
          <a:xfrm>
            <a:off x="9677400" y="6919452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7"/>
            <a:ext cx="5486400" cy="6367037"/>
          </a:xfrm>
        </p:spPr>
        <p:txBody>
          <a:bodyPr/>
          <a:lstStyle/>
          <a:p>
            <a:r>
              <a:rPr lang="en-US" sz="2800" dirty="0"/>
              <a:t>Computation is the </a:t>
            </a:r>
            <a:br>
              <a:rPr lang="en-US" sz="2800" dirty="0"/>
            </a:br>
            <a:r>
              <a:rPr lang="en-US" sz="2800" dirty="0"/>
              <a:t>evaluation of </a:t>
            </a:r>
            <a:r>
              <a:rPr lang="en-US" sz="2800" dirty="0">
                <a:solidFill>
                  <a:srgbClr val="FFFF00"/>
                </a:solidFill>
              </a:rPr>
              <a:t>functions</a:t>
            </a:r>
          </a:p>
          <a:p>
            <a:pPr lvl="1"/>
            <a:r>
              <a:rPr lang="en-US" sz="2400" dirty="0"/>
              <a:t>Plugging pipes together</a:t>
            </a:r>
          </a:p>
          <a:p>
            <a:pPr lvl="1"/>
            <a:r>
              <a:rPr lang="en-US" sz="2400" dirty="0"/>
              <a:t>Function: ≥ 0 inputs, 1 output</a:t>
            </a:r>
          </a:p>
          <a:p>
            <a:pPr lvl="1"/>
            <a:r>
              <a:rPr lang="en-US" sz="2400" dirty="0"/>
              <a:t>Functions can be input!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No state</a:t>
            </a:r>
          </a:p>
          <a:p>
            <a:pPr lvl="2"/>
            <a:r>
              <a:rPr lang="en-US" sz="1800" dirty="0"/>
              <a:t>E.g., variable assignments </a:t>
            </a:r>
          </a:p>
          <a:p>
            <a:pPr lvl="1"/>
            <a:r>
              <a:rPr lang="en-US" sz="2400" dirty="0"/>
              <a:t>No mutation </a:t>
            </a:r>
          </a:p>
          <a:p>
            <a:pPr lvl="2"/>
            <a:r>
              <a:rPr lang="en-US" sz="1800" dirty="0"/>
              <a:t>E.g., changing variable values </a:t>
            </a:r>
          </a:p>
          <a:p>
            <a:pPr lvl="1"/>
            <a:r>
              <a:rPr lang="en-US" sz="2400" dirty="0"/>
              <a:t>No side effects</a:t>
            </a:r>
          </a:p>
          <a:p>
            <a:pPr lvl="2"/>
            <a:r>
              <a:rPr lang="en-US" sz="1800" dirty="0"/>
              <a:t>E.g., nothing else happens</a:t>
            </a:r>
          </a:p>
          <a:p>
            <a:r>
              <a:rPr lang="en-US" sz="2800" dirty="0"/>
              <a:t>Examples (tho not pure)</a:t>
            </a:r>
          </a:p>
          <a:p>
            <a:pPr lvl="1"/>
            <a:r>
              <a:rPr lang="en-US" sz="2400" dirty="0"/>
              <a:t>Schme, Scratch, BYOB, Snap!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Review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6" name="Rectangle 5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271213" y="4002863"/>
            <a:ext cx="1139021" cy="1273022"/>
            <a:chOff x="5105400" y="1371600"/>
            <a:chExt cx="1295400" cy="1447800"/>
          </a:xfrm>
        </p:grpSpPr>
        <p:sp>
          <p:nvSpPr>
            <p:cNvPr id="9" name="Down Arrow Callout 8"/>
            <p:cNvSpPr/>
            <p:nvPr/>
          </p:nvSpPr>
          <p:spPr>
            <a:xfrm>
              <a:off x="5105400" y="1600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054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36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37033" y="1486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+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601200" y="3265850"/>
            <a:ext cx="2590800" cy="78175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 3</a:t>
            </a:r>
          </a:p>
        </p:txBody>
      </p:sp>
      <p:grpSp>
        <p:nvGrpSpPr>
          <p:cNvPr id="8" name="Group 24"/>
          <p:cNvGrpSpPr/>
          <p:nvPr/>
        </p:nvGrpSpPr>
        <p:grpSpPr>
          <a:xfrm>
            <a:off x="10405215" y="5275887"/>
            <a:ext cx="2479045" cy="1273022"/>
            <a:chOff x="5791200" y="4419600"/>
            <a:chExt cx="1295400" cy="1447800"/>
          </a:xfrm>
        </p:grpSpPr>
        <p:sp>
          <p:nvSpPr>
            <p:cNvPr id="15" name="Down Arrow Callout 14"/>
            <p:cNvSpPr/>
            <p:nvPr/>
          </p:nvSpPr>
          <p:spPr>
            <a:xfrm>
              <a:off x="5791200" y="4648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12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94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2832" y="4534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*</a:t>
              </a:r>
            </a:p>
          </p:txBody>
        </p:sp>
      </p:grpSp>
      <p:grpSp>
        <p:nvGrpSpPr>
          <p:cNvPr id="14" name="Group 26"/>
          <p:cNvGrpSpPr/>
          <p:nvPr/>
        </p:nvGrpSpPr>
        <p:grpSpPr>
          <a:xfrm>
            <a:off x="11887200" y="4002863"/>
            <a:ext cx="1139021" cy="1273022"/>
            <a:chOff x="6858000" y="1524000"/>
            <a:chExt cx="1295400" cy="1447800"/>
          </a:xfrm>
        </p:grpSpPr>
        <p:sp>
          <p:nvSpPr>
            <p:cNvPr id="20" name="Down Arrow Callout 19"/>
            <p:cNvSpPr/>
            <p:nvPr/>
          </p:nvSpPr>
          <p:spPr>
            <a:xfrm>
              <a:off x="6858000" y="17526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9000" y="1524000"/>
              <a:ext cx="533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315200" y="1905000"/>
              <a:ext cx="387700" cy="40746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9802205" y="2897290"/>
            <a:ext cx="3684118" cy="3960710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26922" y="2057399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6200000" flipH="1">
            <a:off x="11678841" y="2945313"/>
            <a:ext cx="602158" cy="57656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77601" y="4179275"/>
            <a:ext cx="692581" cy="1107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solidFill>
                  <a:schemeClr val="accent2"/>
                </a:solidFill>
                <a:latin typeface="Courier"/>
                <a:cs typeface="Courier"/>
              </a:rPr>
              <a:t>f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192001" y="3229873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endParaRPr lang="en-US" sz="4500">
              <a:latin typeface="Courier"/>
              <a:cs typeface="Courie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10878741" y="2797974"/>
            <a:ext cx="678358" cy="94743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en.wikipedia.org/wiki/Functional_programming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6688005"/>
            <a:ext cx="3956049" cy="12367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Imperative Programming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en.wikipedia.org/wiki/Imperative_programming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5305864"/>
          </a:xfrm>
        </p:spPr>
        <p:txBody>
          <a:bodyPr/>
          <a:lstStyle/>
          <a:p>
            <a:r>
              <a:rPr lang="en-US" sz="2800" dirty="0" smtClean="0"/>
              <a:t>“</a:t>
            </a:r>
            <a:r>
              <a:rPr lang="en-US" sz="2800" dirty="0"/>
              <a:t>Sequential” Programming</a:t>
            </a:r>
          </a:p>
          <a:p>
            <a:r>
              <a:rPr lang="en-US" sz="2800" dirty="0"/>
              <a:t>Computation a series of steps</a:t>
            </a:r>
          </a:p>
          <a:p>
            <a:pPr lvl="1"/>
            <a:r>
              <a:rPr lang="en-US" sz="2400" dirty="0"/>
              <a:t>Assignment allowed</a:t>
            </a:r>
          </a:p>
          <a:p>
            <a:pPr lvl="2"/>
            <a:r>
              <a:rPr lang="en-US" sz="2000" dirty="0"/>
              <a:t>Setting variables</a:t>
            </a:r>
          </a:p>
          <a:p>
            <a:pPr lvl="1"/>
            <a:r>
              <a:rPr lang="en-US" sz="2400" dirty="0"/>
              <a:t>Mutation allowed</a:t>
            </a:r>
          </a:p>
          <a:p>
            <a:pPr lvl="2"/>
            <a:r>
              <a:rPr lang="en-US" sz="2000" dirty="0"/>
              <a:t>Changing variables</a:t>
            </a:r>
          </a:p>
          <a:p>
            <a:r>
              <a:rPr lang="en-US" sz="2800" dirty="0"/>
              <a:t>Like following a recipe. E.g.,</a:t>
            </a:r>
          </a:p>
          <a:p>
            <a:r>
              <a:rPr lang="en-US" sz="2800" dirty="0"/>
              <a:t>Procedure f(x)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x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 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(x+3) *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/>
              <a:t>return </a:t>
            </a:r>
            <a:r>
              <a:rPr lang="en-US" sz="2400" dirty="0" err="1"/>
              <a:t>ans</a:t>
            </a:r>
            <a:endParaRPr lang="en-US" sz="2400" dirty="0"/>
          </a:p>
          <a:p>
            <a:r>
              <a:rPr lang="en-US" sz="2800" dirty="0"/>
              <a:t>Examples: </a:t>
            </a:r>
            <a:r>
              <a:rPr lang="en-US" sz="2800" dirty="0" smtClean="0"/>
              <a:t>(</a:t>
            </a:r>
            <a:r>
              <a:rPr lang="en-US" sz="2800" dirty="0" err="1" smtClean="0"/>
              <a:t>tho</a:t>
            </a:r>
            <a:r>
              <a:rPr lang="en-US" sz="2800" dirty="0" smtClean="0"/>
              <a:t> not pure)</a:t>
            </a:r>
          </a:p>
          <a:p>
            <a:pPr lvl="1"/>
            <a:r>
              <a:rPr lang="en-US" sz="2400" dirty="0" smtClean="0"/>
              <a:t>Pascal</a:t>
            </a:r>
            <a:r>
              <a:rPr lang="en-US" sz="2400" dirty="0"/>
              <a:t>, C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114" b="-10114"/>
          <a:stretch>
            <a:fillRect/>
          </a:stretch>
        </p:blipFill>
        <p:spPr>
          <a:xfrm>
            <a:off x="9601200" y="2514600"/>
            <a:ext cx="4038600" cy="5305864"/>
          </a:xfrm>
        </p:spPr>
      </p:pic>
      <p:grpSp>
        <p:nvGrpSpPr>
          <p:cNvPr id="10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11" name="Rectangle 10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5682850" y="5534631"/>
            <a:ext cx="609600" cy="328149"/>
          </a:xfrm>
          <a:custGeom>
            <a:avLst/>
            <a:gdLst>
              <a:gd name="connsiteX0" fmla="*/ 0 w 1117985"/>
              <a:gd name="connsiteY0" fmla="*/ 327956 h 791566"/>
              <a:gd name="connsiteX1" fmla="*/ 125214 w 1117985"/>
              <a:gd name="connsiteY1" fmla="*/ 757280 h 791566"/>
              <a:gd name="connsiteX2" fmla="*/ 178878 w 1117985"/>
              <a:gd name="connsiteY2" fmla="*/ 122238 h 791566"/>
              <a:gd name="connsiteX3" fmla="*/ 1117985 w 1117985"/>
              <a:gd name="connsiteY3" fmla="*/ 23851 h 791566"/>
              <a:gd name="connsiteX0" fmla="*/ 0 w 1117985"/>
              <a:gd name="connsiteY0" fmla="*/ 304105 h 767715"/>
              <a:gd name="connsiteX1" fmla="*/ 125214 w 1117985"/>
              <a:gd name="connsiteY1" fmla="*/ 733429 h 767715"/>
              <a:gd name="connsiteX2" fmla="*/ 178878 w 1117985"/>
              <a:gd name="connsiteY2" fmla="*/ 98387 h 767715"/>
              <a:gd name="connsiteX3" fmla="*/ 1117985 w 1117985"/>
              <a:gd name="connsiteY3" fmla="*/ 0 h 767715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98387 h 733429"/>
              <a:gd name="connsiteX3" fmla="*/ 1117985 w 1117985"/>
              <a:gd name="connsiteY3" fmla="*/ 0 h 733429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404156 h 833480"/>
              <a:gd name="connsiteX1" fmla="*/ 125214 w 1117985"/>
              <a:gd name="connsiteY1" fmla="*/ 833480 h 833480"/>
              <a:gd name="connsiteX2" fmla="*/ 178878 w 1117985"/>
              <a:gd name="connsiteY2" fmla="*/ 122238 h 833480"/>
              <a:gd name="connsiteX3" fmla="*/ 1117985 w 1117985"/>
              <a:gd name="connsiteY3" fmla="*/ 100051 h 833480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22187 h 733429"/>
              <a:gd name="connsiteX3" fmla="*/ 1117985 w 11179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677718"/>
              <a:gd name="connsiteY0" fmla="*/ 282938 h 712262"/>
              <a:gd name="connsiteX1" fmla="*/ 125214 w 677718"/>
              <a:gd name="connsiteY1" fmla="*/ 712262 h 712262"/>
              <a:gd name="connsiteX2" fmla="*/ 178878 w 677718"/>
              <a:gd name="connsiteY2" fmla="*/ 1020 h 712262"/>
              <a:gd name="connsiteX3" fmla="*/ 677718 w 677718"/>
              <a:gd name="connsiteY3" fmla="*/ 0 h 712262"/>
              <a:gd name="connsiteX0" fmla="*/ 0 w 1323163"/>
              <a:gd name="connsiteY0" fmla="*/ 282938 h 712262"/>
              <a:gd name="connsiteX1" fmla="*/ 125214 w 1323163"/>
              <a:gd name="connsiteY1" fmla="*/ 712262 h 712262"/>
              <a:gd name="connsiteX2" fmla="*/ 178878 w 1323163"/>
              <a:gd name="connsiteY2" fmla="*/ 1020 h 712262"/>
              <a:gd name="connsiteX3" fmla="*/ 1323163 w 1323163"/>
              <a:gd name="connsiteY3" fmla="*/ 0 h 71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63" h="712262">
                <a:moveTo>
                  <a:pt x="0" y="282938"/>
                </a:moveTo>
                <a:lnTo>
                  <a:pt x="125214" y="712262"/>
                </a:lnTo>
                <a:lnTo>
                  <a:pt x="178878" y="1020"/>
                </a:lnTo>
                <a:lnTo>
                  <a:pt x="1323163" y="0"/>
                </a:lnTo>
              </a:path>
            </a:pathLst>
          </a:custGeom>
          <a:ln w="38100" cap="rnd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/>
              <a:t>(Cal) Which of the following is true?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10287000" cy="5715000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/>
              <a:t>Functional-style code is actually imperative-style code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Im</a:t>
            </a:r>
            <a:r>
              <a:rPr lang="en-US"/>
              <a:t>perative-style code is actually functional-style code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Both (a) and (b)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Neither (a) nor (b)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9525000" y="3452018"/>
            <a:ext cx="4796684" cy="437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Object-Oriented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Programming (OOP)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73674" y="1203122"/>
            <a:ext cx="5470325" cy="6340677"/>
          </a:xfrm>
        </p:spPr>
        <p:txBody>
          <a:bodyPr/>
          <a:lstStyle/>
          <a:p>
            <a:r>
              <a:rPr lang="en-US" sz="2800" u="sng" dirty="0"/>
              <a:t>Objects</a:t>
            </a:r>
            <a:r>
              <a:rPr lang="en-US" sz="2800" dirty="0"/>
              <a:t> as data structures  </a:t>
            </a:r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methods</a:t>
            </a:r>
            <a:r>
              <a:rPr lang="en-US" sz="2400" dirty="0"/>
              <a:t> you ask of them</a:t>
            </a:r>
          </a:p>
          <a:p>
            <a:pPr lvl="2"/>
            <a:r>
              <a:rPr lang="en-US" sz="1800" dirty="0"/>
              <a:t>These are the </a:t>
            </a:r>
            <a:r>
              <a:rPr lang="en-US" sz="1800" dirty="0" smtClean="0"/>
              <a:t>behaviors</a:t>
            </a:r>
            <a:endParaRPr lang="en-US" sz="1800" dirty="0"/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local state</a:t>
            </a:r>
            <a:r>
              <a:rPr lang="en-US" sz="2400" dirty="0"/>
              <a:t>, to remember</a:t>
            </a:r>
          </a:p>
          <a:p>
            <a:pPr lvl="2"/>
            <a:r>
              <a:rPr lang="en-US" sz="1800" dirty="0"/>
              <a:t>These are the attributes</a:t>
            </a:r>
          </a:p>
          <a:p>
            <a:r>
              <a:rPr lang="en-US" sz="2800" u="sng" dirty="0"/>
              <a:t>Classes</a:t>
            </a:r>
            <a:r>
              <a:rPr lang="en-US" sz="2800" dirty="0"/>
              <a:t> &amp; </a:t>
            </a:r>
            <a:r>
              <a:rPr lang="en-US" sz="2800" u="sng" dirty="0"/>
              <a:t>Instances</a:t>
            </a:r>
          </a:p>
          <a:p>
            <a:pPr lvl="1"/>
            <a:r>
              <a:rPr lang="en-US" sz="2400" dirty="0"/>
              <a:t>Instance an example of class</a:t>
            </a:r>
          </a:p>
          <a:p>
            <a:pPr lvl="1"/>
            <a:r>
              <a:rPr lang="en-US" sz="2400" dirty="0"/>
              <a:t>E.g., Fluffy is instance of Dog</a:t>
            </a:r>
          </a:p>
          <a:p>
            <a:r>
              <a:rPr lang="en-US" sz="2800" u="sng" dirty="0"/>
              <a:t>Inheritance</a:t>
            </a:r>
            <a:r>
              <a:rPr lang="en-US" sz="2800" dirty="0"/>
              <a:t> saves code</a:t>
            </a:r>
          </a:p>
          <a:p>
            <a:pPr lvl="1"/>
            <a:r>
              <a:rPr lang="en-US" sz="2400" dirty="0"/>
              <a:t>Hierarchical classes</a:t>
            </a:r>
          </a:p>
          <a:p>
            <a:pPr lvl="1"/>
            <a:r>
              <a:rPr lang="en-US" sz="2400" dirty="0"/>
              <a:t>E.g., pianist special case of musician, a special case of performer</a:t>
            </a:r>
          </a:p>
          <a:p>
            <a:r>
              <a:rPr lang="en-US" sz="2800" dirty="0" smtClean="0"/>
              <a:t>Examples (</a:t>
            </a:r>
            <a:r>
              <a:rPr lang="en-US" sz="2800" dirty="0" err="1" smtClean="0"/>
              <a:t>tho</a:t>
            </a:r>
            <a:r>
              <a:rPr lang="en-US" sz="2800" dirty="0" smtClean="0"/>
              <a:t> not pure)</a:t>
            </a:r>
          </a:p>
          <a:p>
            <a:pPr lvl="1"/>
            <a:r>
              <a:rPr lang="en-US" sz="2400" dirty="0" smtClean="0"/>
              <a:t>Java</a:t>
            </a:r>
            <a:r>
              <a:rPr lang="en-US" sz="2400" dirty="0"/>
              <a:t>, C++</a:t>
            </a:r>
          </a:p>
        </p:txBody>
      </p:sp>
      <p:pic>
        <p:nvPicPr>
          <p:cNvPr id="6" name="Content Placeholder 10" descr="OOP-Objects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232423"/>
              </a:clrFrom>
              <a:clrTo>
                <a:srgbClr val="232423">
                  <a:alpha val="0"/>
                </a:srgbClr>
              </a:clrTo>
            </a:clrChange>
          </a:blip>
          <a:srcRect t="-51710" b="-51710"/>
          <a:stretch>
            <a:fillRect/>
          </a:stretch>
        </p:blipFill>
        <p:spPr bwMode="auto">
          <a:xfrm>
            <a:off x="8991600" y="657664"/>
            <a:ext cx="5241436" cy="688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029200" y="0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en.wikipedia.org/wiki/Object-oriented_programming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372600" y="58674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www3.ntu.edu.sg/home/ehchua/programming/java/images/OOP-Objects.gif</a:t>
            </a: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62703</TotalTime>
  <Pages>47</Pages>
  <Words>1211</Words>
  <Application>Microsoft Macintosh PowerPoint</Application>
  <PresentationFormat>Custom</PresentationFormat>
  <Paragraphs>173</Paragraphs>
  <Slides>20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Metro</vt:lpstr>
      <vt:lpstr>Your Typing Style Can Give You Away…</vt:lpstr>
      <vt:lpstr>Your Coding Style Can Give You Away…</vt:lpstr>
      <vt:lpstr>Slide 3</vt:lpstr>
      <vt:lpstr>What are Programming Paradigms?</vt:lpstr>
      <vt:lpstr>Functions Review</vt:lpstr>
      <vt:lpstr>Imperative Programming</vt:lpstr>
      <vt:lpstr>(Cal) Which of the following is true?</vt:lpstr>
      <vt:lpstr>Slide 8</vt:lpstr>
      <vt:lpstr>Object-Oriented Programming (OOP)</vt:lpstr>
      <vt:lpstr>OOP Example: SketchPad</vt:lpstr>
      <vt:lpstr>OOP in</vt:lpstr>
      <vt:lpstr>(Cal) Which of the following is true?</vt:lpstr>
      <vt:lpstr>Slide 13</vt:lpstr>
      <vt:lpstr>Declarative Programming</vt:lpstr>
      <vt:lpstr>Declarative Programming Example</vt:lpstr>
      <vt:lpstr>Most Languages are Hybrids!</vt:lpstr>
      <vt:lpstr>(Cal) Of 4 paradigms, what’s the most powerful?</vt:lpstr>
      <vt:lpstr>Turing Completeness</vt:lpstr>
      <vt:lpstr>Ways to Remember the Paradigms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3353</cp:revision>
  <cp:lastPrinted>2015-02-04T10:10:25Z</cp:lastPrinted>
  <dcterms:created xsi:type="dcterms:W3CDTF">2015-02-03T17:09:51Z</dcterms:created>
  <dcterms:modified xsi:type="dcterms:W3CDTF">2015-02-04T18:58:32Z</dcterms:modified>
</cp:coreProperties>
</file>